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89" d="100"/>
          <a:sy n="89" d="100"/>
        </p:scale>
        <p:origin x="1692"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4/26/2024</a:t>
            </a:fld>
            <a:endParaRPr lang="en-US"/>
          </a:p>
        </p:txBody>
      </p:sp>
      <p:sp>
        <p:nvSpPr>
          <p:cNvPr id="4" name="Footer Placeholder 3">
            <a:extLst>
              <a:ext uri="{FF2B5EF4-FFF2-40B4-BE49-F238E27FC236}">
                <a16:creationId xmlns=""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4/26/2024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4/26/2024</a:t>
            </a:fld>
            <a:endParaRPr lang="en-US"/>
          </a:p>
        </p:txBody>
      </p:sp>
      <p:sp>
        <p:nvSpPr>
          <p:cNvPr id="5" name="Footer Placeholder 4">
            <a:extLst>
              <a:ext uri="{FF2B5EF4-FFF2-40B4-BE49-F238E27FC236}">
                <a16:creationId xmlns=""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4/26/2024</a:t>
            </a:fld>
            <a:endParaRPr lang="en-US"/>
          </a:p>
        </p:txBody>
      </p:sp>
      <p:sp>
        <p:nvSpPr>
          <p:cNvPr id="5" name="Footer Placeholder 4">
            <a:extLst>
              <a:ext uri="{FF2B5EF4-FFF2-40B4-BE49-F238E27FC236}">
                <a16:creationId xmlns=""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4/26/2024</a:t>
            </a:fld>
            <a:endParaRPr lang="en-US"/>
          </a:p>
        </p:txBody>
      </p:sp>
      <p:sp>
        <p:nvSpPr>
          <p:cNvPr id="5" name="Footer Placeholder 4">
            <a:extLst>
              <a:ext uri="{FF2B5EF4-FFF2-40B4-BE49-F238E27FC236}">
                <a16:creationId xmlns=""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4/26/2024</a:t>
            </a:fld>
            <a:endParaRPr lang="en-US"/>
          </a:p>
        </p:txBody>
      </p:sp>
      <p:sp>
        <p:nvSpPr>
          <p:cNvPr id="5" name="Footer Placeholder 4">
            <a:extLst>
              <a:ext uri="{FF2B5EF4-FFF2-40B4-BE49-F238E27FC236}">
                <a16:creationId xmlns=""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4/26/2024</a:t>
            </a:fld>
            <a:endParaRPr lang="en-US"/>
          </a:p>
        </p:txBody>
      </p:sp>
      <p:sp>
        <p:nvSpPr>
          <p:cNvPr id="6" name="Footer Placeholder 5">
            <a:extLst>
              <a:ext uri="{FF2B5EF4-FFF2-40B4-BE49-F238E27FC236}">
                <a16:creationId xmlns=""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4/26/2024</a:t>
            </a:fld>
            <a:endParaRPr lang="en-US"/>
          </a:p>
        </p:txBody>
      </p:sp>
      <p:sp>
        <p:nvSpPr>
          <p:cNvPr id="8" name="Footer Placeholder 7">
            <a:extLst>
              <a:ext uri="{FF2B5EF4-FFF2-40B4-BE49-F238E27FC236}">
                <a16:creationId xmlns=""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4/26/2024</a:t>
            </a:fld>
            <a:endParaRPr lang="en-US"/>
          </a:p>
        </p:txBody>
      </p:sp>
      <p:sp>
        <p:nvSpPr>
          <p:cNvPr id="4" name="Footer Placeholder 3">
            <a:extLst>
              <a:ext uri="{FF2B5EF4-FFF2-40B4-BE49-F238E27FC236}">
                <a16:creationId xmlns=""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4/26/2024</a:t>
            </a:fld>
            <a:endParaRPr lang="en-US"/>
          </a:p>
        </p:txBody>
      </p:sp>
      <p:sp>
        <p:nvSpPr>
          <p:cNvPr id="3" name="Footer Placeholder 2">
            <a:extLst>
              <a:ext uri="{FF2B5EF4-FFF2-40B4-BE49-F238E27FC236}">
                <a16:creationId xmlns=""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4/26/2024</a:t>
            </a:fld>
            <a:endParaRPr lang="en-US"/>
          </a:p>
        </p:txBody>
      </p:sp>
      <p:sp>
        <p:nvSpPr>
          <p:cNvPr id="6" name="Footer Placeholder 5">
            <a:extLst>
              <a:ext uri="{FF2B5EF4-FFF2-40B4-BE49-F238E27FC236}">
                <a16:creationId xmlns=""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4/26/2024</a:t>
            </a:fld>
            <a:endParaRPr lang="en-US"/>
          </a:p>
        </p:txBody>
      </p:sp>
      <p:sp>
        <p:nvSpPr>
          <p:cNvPr id="6" name="Footer Placeholder 5">
            <a:extLst>
              <a:ext uri="{FF2B5EF4-FFF2-40B4-BE49-F238E27FC236}">
                <a16:creationId xmlns=""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ds-capstone-template-coursera.pptx"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smtClean="0">
                <a:solidFill>
                  <a:schemeClr val="bg2"/>
                </a:solidFill>
                <a:latin typeface="Abadi"/>
                <a:ea typeface="SF Pro" pitchFamily="2" charset="0"/>
                <a:cs typeface="SF Pro" pitchFamily="2" charset="0"/>
              </a:rPr>
              <a:t>Mehmet Kadri Is </a:t>
            </a:r>
            <a:endParaRPr lang="en-US" dirty="0">
              <a:solidFill>
                <a:schemeClr val="bg2"/>
              </a:solidFill>
              <a:latin typeface="Abadi"/>
              <a:ea typeface="SF Pro" pitchFamily="2" charset="0"/>
              <a:cs typeface="SF Pro" pitchFamily="2" charset="0"/>
            </a:endParaRPr>
          </a:p>
          <a:p>
            <a:r>
              <a:rPr lang="en-US" dirty="0" smtClean="0">
                <a:solidFill>
                  <a:schemeClr val="bg2"/>
                </a:solidFill>
                <a:latin typeface="Abadi" panose="020B0604020104020204" pitchFamily="34" charset="0"/>
                <a:ea typeface="SF Pro" pitchFamily="2" charset="0"/>
                <a:cs typeface="SF Pro" pitchFamily="2" charset="0"/>
              </a:rPr>
              <a:t>25/04/2024</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 xmlns:a16="http://schemas.microsoft.com/office/drawing/2014/main" id="{79EF1473-3ADD-43F1-A495-57AAB7FD902F}"/>
              </a:ext>
            </a:extLst>
          </p:cNvPr>
          <p:cNvSpPr txBox="1">
            <a:spLocks/>
          </p:cNvSpPr>
          <p:nvPr/>
        </p:nvSpPr>
        <p:spPr>
          <a:xfrm>
            <a:off x="958903" y="2263516"/>
            <a:ext cx="10499069" cy="2443396"/>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7400" dirty="0" smtClean="0">
                <a:solidFill>
                  <a:schemeClr val="accent3">
                    <a:lumMod val="25000"/>
                  </a:schemeClr>
                </a:solidFill>
                <a:latin typeface="Abadi" panose="020B0604020104020204" pitchFamily="34" charset="0"/>
              </a:rPr>
              <a:t>Data has been collected from public </a:t>
            </a:r>
            <a:r>
              <a:rPr lang="en-US" sz="7400" dirty="0" err="1" smtClean="0">
                <a:solidFill>
                  <a:schemeClr val="accent3">
                    <a:lumMod val="25000"/>
                  </a:schemeClr>
                </a:solidFill>
                <a:latin typeface="Abadi" panose="020B0604020104020204" pitchFamily="34" charset="0"/>
              </a:rPr>
              <a:t>SpaceX</a:t>
            </a:r>
            <a:r>
              <a:rPr lang="en-US" sz="7400" dirty="0" smtClean="0">
                <a:solidFill>
                  <a:schemeClr val="accent3">
                    <a:lumMod val="25000"/>
                  </a:schemeClr>
                </a:solidFill>
                <a:latin typeface="Abadi" panose="020B0604020104020204" pitchFamily="34" charset="0"/>
              </a:rPr>
              <a:t> API. Explored data using SQL, visualization, folium maps and dashboards.</a:t>
            </a:r>
          </a:p>
          <a:p>
            <a:pPr>
              <a:lnSpc>
                <a:spcPct val="100000"/>
              </a:lnSpc>
              <a:spcBef>
                <a:spcPts val="1400"/>
              </a:spcBef>
            </a:pPr>
            <a:r>
              <a:rPr lang="en-US" sz="7400" dirty="0" smtClean="0">
                <a:solidFill>
                  <a:schemeClr val="accent3">
                    <a:lumMod val="25000"/>
                  </a:schemeClr>
                </a:solidFill>
                <a:latin typeface="Abadi" panose="020B0604020104020204" pitchFamily="34" charset="0"/>
              </a:rPr>
              <a:t>Machine Learning Models Created: Logistic Regression, Support Vector Machine, Decision Tree Classifier and K Nearest </a:t>
            </a:r>
            <a:r>
              <a:rPr lang="en-US" sz="7400" dirty="0" err="1" smtClean="0">
                <a:solidFill>
                  <a:schemeClr val="accent3">
                    <a:lumMod val="25000"/>
                  </a:schemeClr>
                </a:solidFill>
                <a:latin typeface="Abadi" panose="020B0604020104020204" pitchFamily="34" charset="0"/>
              </a:rPr>
              <a:t>Neighbors.Similar</a:t>
            </a:r>
            <a:r>
              <a:rPr lang="en-US" sz="7400" dirty="0" smtClean="0">
                <a:solidFill>
                  <a:schemeClr val="accent3">
                    <a:lumMod val="25000"/>
                  </a:schemeClr>
                </a:solidFill>
                <a:latin typeface="Abadi" panose="020B0604020104020204" pitchFamily="34" charset="0"/>
              </a:rPr>
              <a:t> result have been produced with accuracy rate about 83.33 </a:t>
            </a:r>
            <a:r>
              <a:rPr lang="en-US" sz="7400" dirty="0" err="1" smtClean="0">
                <a:solidFill>
                  <a:schemeClr val="accent3">
                    <a:lumMod val="25000"/>
                  </a:schemeClr>
                </a:solidFill>
                <a:latin typeface="Abadi" panose="020B0604020104020204" pitchFamily="34" charset="0"/>
              </a:rPr>
              <a:t>percent.All</a:t>
            </a:r>
            <a:r>
              <a:rPr lang="en-US" sz="7400" dirty="0" smtClean="0">
                <a:solidFill>
                  <a:schemeClr val="accent3">
                    <a:lumMod val="25000"/>
                  </a:schemeClr>
                </a:solidFill>
                <a:latin typeface="Abadi" panose="020B0604020104020204" pitchFamily="34" charset="0"/>
              </a:rPr>
              <a:t> models over predicted successful landing.</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 xmlns:a16="http://schemas.microsoft.com/office/drawing/2014/main" id="{8E999A1B-8752-489F-A63B-EA2F60186B52}"/>
              </a:ext>
            </a:extLst>
          </p:cNvPr>
          <p:cNvSpPr txBox="1">
            <a:spLocks/>
          </p:cNvSpPr>
          <p:nvPr/>
        </p:nvSpPr>
        <p:spPr>
          <a:xfrm>
            <a:off x="958697" y="2521403"/>
            <a:ext cx="10268936" cy="3099908"/>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GB" sz="2900" dirty="0" err="1" smtClean="0">
                <a:solidFill>
                  <a:schemeClr val="tx1"/>
                </a:solidFill>
                <a:latin typeface="Calibri" panose="020F0502020204030204" pitchFamily="34" charset="0"/>
                <a:ea typeface="Calibri" panose="020F0502020204030204" pitchFamily="34" charset="0"/>
                <a:cs typeface="Calibri" panose="020F0502020204030204" pitchFamily="34" charset="0"/>
              </a:rPr>
              <a:t>SpaceX’s</a:t>
            </a:r>
            <a:r>
              <a:rPr lang="en-GB" sz="29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 </a:t>
            </a:r>
            <a:r>
              <a:rPr lang="en-GB" sz="2900" dirty="0">
                <a:solidFill>
                  <a:schemeClr val="tx1"/>
                </a:solidFill>
                <a:latin typeface="Calibri" panose="020F0502020204030204" pitchFamily="34" charset="0"/>
                <a:ea typeface="Calibri" panose="020F0502020204030204" pitchFamily="34" charset="0"/>
                <a:cs typeface="Calibri" panose="020F0502020204030204" pitchFamily="34" charset="0"/>
              </a:rPr>
              <a:t>commitment to reusable rockets has significantly mitigated space travel costs by strategically focusing on the retrieval of the first rocket phase. The recovery of this initial phase is paramount in preserving and reusing expensive components, contributing directly to cost reduction. An in-depth analysis of the success rate of these retrieval events serves as a valuable metric for evaluating efficiency and cost-effectiveness in </a:t>
            </a:r>
            <a:r>
              <a:rPr lang="en-GB" sz="2900" dirty="0" err="1">
                <a:solidFill>
                  <a:schemeClr val="tx1"/>
                </a:solidFill>
                <a:latin typeface="Calibri" panose="020F0502020204030204" pitchFamily="34" charset="0"/>
                <a:ea typeface="Calibri" panose="020F0502020204030204" pitchFamily="34" charset="0"/>
                <a:cs typeface="Calibri" panose="020F0502020204030204" pitchFamily="34" charset="0"/>
              </a:rPr>
              <a:t>SpaceX’s</a:t>
            </a:r>
            <a:r>
              <a:rPr lang="en-GB" sz="2900" dirty="0">
                <a:solidFill>
                  <a:schemeClr val="tx1"/>
                </a:solidFill>
                <a:latin typeface="Calibri" panose="020F0502020204030204" pitchFamily="34" charset="0"/>
                <a:ea typeface="Calibri" panose="020F0502020204030204" pitchFamily="34" charset="0"/>
                <a:cs typeface="Calibri" panose="020F0502020204030204" pitchFamily="34" charset="0"/>
              </a:rPr>
              <a:t> pioneering approach. This particular project is geared towards predicting the success of the first phase retrieval event, thereby offering </a:t>
            </a:r>
            <a:r>
              <a:rPr lang="en-GB" sz="2900" dirty="0" smtClean="0">
                <a:solidFill>
                  <a:schemeClr val="tx1"/>
                </a:solidFill>
                <a:latin typeface="Calibri" panose="020F0502020204030204" pitchFamily="34" charset="0"/>
                <a:ea typeface="Calibri" panose="020F0502020204030204" pitchFamily="34" charset="0"/>
                <a:cs typeface="Calibri" panose="020F0502020204030204" pitchFamily="34" charset="0"/>
              </a:rPr>
              <a:t>predictive insights aimed at enhancing decision-making within the space industry.</a:t>
            </a:r>
          </a:p>
          <a:p>
            <a:pPr>
              <a:spcBef>
                <a:spcPts val="1400"/>
              </a:spcBef>
            </a:pPr>
            <a:r>
              <a:rPr lang="en-GB" sz="2600" dirty="0">
                <a:solidFill>
                  <a:schemeClr val="tx1"/>
                </a:solidFill>
                <a:latin typeface="Cambria" panose="02040503050406030204" pitchFamily="18" charset="0"/>
                <a:ea typeface="Cambria" panose="02040503050406030204" pitchFamily="18" charset="0"/>
              </a:rPr>
              <a:t>Our objective is to forecast the success of first-phase rocket retrieval, with the overarching aim of optimizing resource allocation. By achieving this predictive capability, we seek to enhance mission success rates and contribute to substantial cost </a:t>
            </a:r>
            <a:r>
              <a:rPr lang="en-GB" sz="2600" dirty="0" smtClean="0">
                <a:solidFill>
                  <a:schemeClr val="tx1"/>
                </a:solidFill>
                <a:latin typeface="Cambria" panose="02040503050406030204" pitchFamily="18" charset="0"/>
                <a:ea typeface="Cambria" panose="02040503050406030204" pitchFamily="18" charset="0"/>
              </a:rPr>
              <a:t>savings.</a:t>
            </a:r>
            <a:endParaRPr lang="en-US" sz="2600" dirty="0">
              <a:solidFill>
                <a:schemeClr val="tx1"/>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56006139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smtClean="0">
                <a:solidFill>
                  <a:schemeClr val="bg2">
                    <a:lumMod val="50000"/>
                  </a:schemeClr>
                </a:solidFill>
                <a:latin typeface="Abadi"/>
              </a:rPr>
              <a:t>Collected from </a:t>
            </a:r>
            <a:r>
              <a:rPr lang="en-US" sz="7600" dirty="0" err="1" smtClean="0">
                <a:solidFill>
                  <a:schemeClr val="bg2">
                    <a:lumMod val="50000"/>
                  </a:schemeClr>
                </a:solidFill>
                <a:latin typeface="Abadi"/>
              </a:rPr>
              <a:t>SpaceX</a:t>
            </a:r>
            <a:r>
              <a:rPr lang="en-US" sz="7600" dirty="0" smtClean="0">
                <a:solidFill>
                  <a:schemeClr val="bg2">
                    <a:lumMod val="50000"/>
                  </a:schemeClr>
                </a:solidFill>
                <a:latin typeface="Abadi"/>
              </a:rPr>
              <a:t> public API and </a:t>
            </a:r>
            <a:r>
              <a:rPr lang="en-US" sz="7600" dirty="0" err="1" smtClean="0">
                <a:solidFill>
                  <a:schemeClr val="bg2">
                    <a:lumMod val="50000"/>
                  </a:schemeClr>
                </a:solidFill>
                <a:latin typeface="Abadi"/>
              </a:rPr>
              <a:t>SpaceX</a:t>
            </a:r>
            <a:r>
              <a:rPr lang="en-US" sz="7600" dirty="0" smtClean="0">
                <a:solidFill>
                  <a:schemeClr val="bg2">
                    <a:lumMod val="50000"/>
                  </a:schemeClr>
                </a:solidFill>
                <a:latin typeface="Abadi"/>
              </a:rPr>
              <a:t> Wikipedia site</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smtClean="0">
                <a:solidFill>
                  <a:schemeClr val="bg2">
                    <a:lumMod val="50000"/>
                  </a:schemeClr>
                </a:solidFill>
                <a:latin typeface="Abadi"/>
              </a:rPr>
              <a:t>Landings classified as successful and unsuccessful otherwise</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500188" y="1674235"/>
            <a:ext cx="4911261" cy="4351338"/>
          </a:xfrm>
          <a:prstGeom prst="rect">
            <a:avLst/>
          </a:prstGeom>
        </p:spPr>
        <p:txBody>
          <a:bodyPr/>
          <a:lstStyle/>
          <a:p>
            <a:pPr>
              <a:lnSpc>
                <a:spcPct val="100000"/>
              </a:lnSpc>
              <a:spcBef>
                <a:spcPts val="1400"/>
              </a:spcBef>
            </a:pPr>
            <a:r>
              <a:rPr lang="en-US" sz="2200" dirty="0" smtClean="0">
                <a:solidFill>
                  <a:schemeClr val="accent3">
                    <a:lumMod val="25000"/>
                  </a:schemeClr>
                </a:solidFill>
                <a:latin typeface="Abadi" panose="020B0604020104020204" pitchFamily="34" charset="0"/>
              </a:rPr>
              <a:t>Request Data.</a:t>
            </a:r>
          </a:p>
          <a:p>
            <a:pPr>
              <a:lnSpc>
                <a:spcPct val="100000"/>
              </a:lnSpc>
              <a:spcBef>
                <a:spcPts val="1400"/>
              </a:spcBef>
            </a:pPr>
            <a:r>
              <a:rPr lang="en-US" sz="2200" dirty="0" smtClean="0">
                <a:solidFill>
                  <a:schemeClr val="accent3">
                    <a:lumMod val="25000"/>
                  </a:schemeClr>
                </a:solidFill>
                <a:latin typeface="Abadi" panose="020B0604020104020204" pitchFamily="34" charset="0"/>
              </a:rPr>
              <a:t>Get additional Data from other API endpoint.</a:t>
            </a:r>
          </a:p>
          <a:p>
            <a:pPr>
              <a:lnSpc>
                <a:spcPct val="100000"/>
              </a:lnSpc>
              <a:spcBef>
                <a:spcPts val="1400"/>
              </a:spcBef>
            </a:pPr>
            <a:r>
              <a:rPr lang="en-US" sz="2200" dirty="0" smtClean="0">
                <a:solidFill>
                  <a:schemeClr val="accent3">
                    <a:lumMod val="25000"/>
                  </a:schemeClr>
                </a:solidFill>
                <a:latin typeface="Abadi" panose="020B0604020104020204" pitchFamily="34" charset="0"/>
              </a:rPr>
              <a:t>Filter Data</a:t>
            </a:r>
          </a:p>
          <a:p>
            <a:pPr>
              <a:lnSpc>
                <a:spcPct val="100000"/>
              </a:lnSpc>
              <a:spcBef>
                <a:spcPts val="1400"/>
              </a:spcBef>
            </a:pPr>
            <a:r>
              <a:rPr lang="en-US" sz="2200" dirty="0" smtClean="0">
                <a:solidFill>
                  <a:schemeClr val="accent3">
                    <a:lumMod val="25000"/>
                  </a:schemeClr>
                </a:solidFill>
                <a:latin typeface="Abadi" panose="020B0604020104020204" pitchFamily="34" charset="0"/>
              </a:rPr>
              <a:t>Clean Data</a:t>
            </a:r>
          </a:p>
          <a:p>
            <a:pPr>
              <a:lnSpc>
                <a:spcPct val="100000"/>
              </a:lnSpc>
              <a:spcBef>
                <a:spcPts val="1400"/>
              </a:spcBef>
            </a:pPr>
            <a:r>
              <a:rPr lang="en-US" sz="2200" dirty="0" smtClean="0">
                <a:solidFill>
                  <a:schemeClr val="accent3">
                    <a:lumMod val="25000"/>
                  </a:schemeClr>
                </a:solidFill>
                <a:latin typeface="Abadi" panose="020B0604020104020204" pitchFamily="34" charset="0"/>
              </a:rPr>
              <a:t>Create </a:t>
            </a:r>
            <a:r>
              <a:rPr lang="en-US" sz="2200" dirty="0" err="1" smtClean="0">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a:p>
            <a:pPr marL="0" indent="0">
              <a:buNone/>
            </a:pPr>
            <a:r>
              <a:rPr lang="en-US" dirty="0" smtClean="0"/>
              <a:t>Data </a:t>
            </a:r>
            <a:r>
              <a:rPr lang="en-US" dirty="0"/>
              <a:t>Collection </a:t>
            </a:r>
            <a:r>
              <a:rPr lang="en-US" dirty="0" smtClean="0"/>
              <a:t>Notebook: </a:t>
            </a:r>
            <a:r>
              <a:rPr lang="en-US" dirty="0" smtClean="0">
                <a:hlinkClick r:id="rId3" action="ppaction://hlinkpres?slideindex=1&amp;slidetitle="/>
              </a:rPr>
              <a:t>https://github.com/mehmetkadri1/IBM-Data-Scientist-Capstone-.git </a:t>
            </a:r>
            <a:endParaRPr lang="en-US" dirty="0"/>
          </a:p>
        </p:txBody>
      </p:sp>
      <p:sp>
        <p:nvSpPr>
          <p:cNvPr id="12" name="Title 1">
            <a:extLst>
              <a:ext uri="{FF2B5EF4-FFF2-40B4-BE49-F238E27FC236}">
                <a16:creationId xmlns=""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a:t>
            </a:r>
            <a:r>
              <a:rPr lang="en-US" dirty="0" smtClean="0">
                <a:solidFill>
                  <a:srgbClr val="0B49CB"/>
                </a:solidFill>
                <a:latin typeface="Abadi"/>
              </a:rPr>
              <a:t>Collection – </a:t>
            </a:r>
            <a:r>
              <a:rPr lang="en-US" dirty="0" err="1" smtClean="0">
                <a:solidFill>
                  <a:srgbClr val="0B49CB"/>
                </a:solidFill>
                <a:latin typeface="Abadi"/>
              </a:rPr>
              <a:t>SpaceX</a:t>
            </a:r>
            <a:r>
              <a:rPr lang="en-US" dirty="0" smtClean="0">
                <a:solidFill>
                  <a:srgbClr val="0B49CB"/>
                </a:solidFill>
                <a:latin typeface="Abadi"/>
              </a:rPr>
              <a:t> API</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634</TotalTime>
  <Words>1430</Words>
  <Application>Microsoft Office PowerPoint</Application>
  <PresentationFormat>Geniş ekran</PresentationFormat>
  <Paragraphs>237</Paragraphs>
  <Slides>47</Slides>
  <Notes>4</Notes>
  <HiddenSlides>0</HiddenSlides>
  <MMClips>0</MMClips>
  <ScaleCrop>false</ScaleCrop>
  <HeadingPairs>
    <vt:vector size="6" baseType="variant">
      <vt:variant>
        <vt:lpstr>Kullanılan Yazı Tipleri</vt:lpstr>
      </vt:variant>
      <vt:variant>
        <vt:i4>8</vt:i4>
      </vt:variant>
      <vt:variant>
        <vt:lpstr>Tema</vt:lpstr>
      </vt:variant>
      <vt:variant>
        <vt:i4>1</vt:i4>
      </vt:variant>
      <vt:variant>
        <vt:lpstr>Slayt Başlıkları</vt:lpstr>
      </vt:variant>
      <vt:variant>
        <vt:i4>47</vt:i4>
      </vt:variant>
    </vt:vector>
  </HeadingPairs>
  <TitlesOfParts>
    <vt:vector size="56" baseType="lpstr">
      <vt:lpstr>Abadi</vt:lpstr>
      <vt:lpstr>Arial</vt:lpstr>
      <vt:lpstr>Calibri</vt:lpstr>
      <vt:lpstr>Calibri Light</vt:lpstr>
      <vt:lpstr>Cambria</vt:lpstr>
      <vt:lpstr>IBM Plex Mono SemiBold</vt:lpstr>
      <vt:lpstr>IBM Plex Mono Text</vt:lpstr>
      <vt:lpstr>SF Pro</vt:lpstr>
      <vt:lpstr>Custom Design</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Mehmet Kadri İş</cp:lastModifiedBy>
  <cp:revision>204</cp:revision>
  <dcterms:created xsi:type="dcterms:W3CDTF">2021-04-29T18:58:34Z</dcterms:created>
  <dcterms:modified xsi:type="dcterms:W3CDTF">2024-04-26T06:45:07Z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